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18"/>
  </p:notesMasterIdLst>
  <p:sldIdLst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C481C-0411-488A-8A03-DD06A2715DA4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80BC7-0978-4102-87EC-AC763A0AE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356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bg1">
                <a:lumMod val="50000"/>
              </a:schemeClr>
            </a:gs>
            <a:gs pos="57000">
              <a:schemeClr val="bg2">
                <a:tint val="95000"/>
                <a:shade val="100000"/>
                <a:satMod val="130000"/>
                <a:lumMod val="130000"/>
              </a:schemeClr>
            </a:gs>
            <a:gs pos="88000">
              <a:schemeClr val="bg1">
                <a:lumMod val="5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bg1">
                <a:lumMod val="50000"/>
              </a:schemeClr>
            </a:gs>
            <a:gs pos="57000">
              <a:schemeClr val="bg2">
                <a:tint val="95000"/>
                <a:shade val="100000"/>
                <a:satMod val="130000"/>
                <a:lumMod val="130000"/>
              </a:schemeClr>
            </a:gs>
            <a:gs pos="88000">
              <a:schemeClr val="bg1">
                <a:lumMod val="5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179512" y="188640"/>
            <a:ext cx="8712968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Учреждение образования </a:t>
            </a:r>
            <a:endParaRPr lang="ru-RU" sz="2000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«Гомельский государственный университет </a:t>
            </a:r>
            <a:endParaRPr lang="ru-RU" sz="2000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имени Франциска Скорины»</a:t>
            </a:r>
            <a:endParaRPr lang="ru-RU" sz="2000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Кафедра геологии и географии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79512" y="2276872"/>
            <a:ext cx="8712968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ФОТОКАТАЛОГ ПО ДИСЦИПЛИНЕ «ПАЛЕОНТОЛОГИЯ»</a:t>
            </a:r>
          </a:p>
          <a:p>
            <a:pPr algn="ctr"/>
            <a:r>
              <a:rPr lang="ru-RU" sz="3200" b="1" dirty="0" smtClean="0"/>
              <a:t>ЧАСТЬ </a:t>
            </a:r>
            <a:r>
              <a:rPr lang="en-US" sz="3200" b="1" dirty="0" smtClean="0"/>
              <a:t>VII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ЦАРСТВО </a:t>
            </a:r>
            <a:r>
              <a:rPr lang="en-US" sz="3200" b="1" dirty="0" smtClean="0"/>
              <a:t>PHYTA</a:t>
            </a:r>
            <a:endParaRPr lang="en-US" sz="3200" b="1" dirty="0" smtClean="0"/>
          </a:p>
          <a:p>
            <a:pPr algn="ctr"/>
            <a:r>
              <a:rPr lang="ru-RU" sz="3200" b="1" dirty="0" smtClean="0"/>
              <a:t>ПОДЦАРСТВО </a:t>
            </a:r>
            <a:r>
              <a:rPr lang="en-US" sz="3200" b="1" dirty="0"/>
              <a:t>TELOMOPHYTA</a:t>
            </a:r>
          </a:p>
        </p:txBody>
      </p:sp>
    </p:spTree>
    <p:extLst>
      <p:ext uri="{BB962C8B-B14F-4D97-AF65-F5344CB8AC3E}">
        <p14:creationId xmlns:p14="http://schemas.microsoft.com/office/powerpoint/2010/main" val="3523919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9144000" cy="1323439"/>
          </a:xfrm>
          <a:prstGeom prst="rect">
            <a:avLst/>
          </a:prstGeom>
          <a:solidFill>
            <a:srgbClr val="FF9933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err="1" smtClean="0"/>
              <a:t>Подцарство</a:t>
            </a:r>
            <a:r>
              <a:rPr lang="ru-RU" sz="4000" b="1" i="1" dirty="0" smtClean="0"/>
              <a:t> </a:t>
            </a:r>
            <a:r>
              <a:rPr lang="en-US" sz="4000" b="1" i="1" dirty="0" err="1" smtClean="0"/>
              <a:t>Telomophyta</a:t>
            </a:r>
            <a:r>
              <a:rPr lang="ru-RU" sz="4000" b="1" i="1" dirty="0" smtClean="0"/>
              <a:t> </a:t>
            </a:r>
            <a:endParaRPr lang="en-US" sz="4000" b="1" i="1" dirty="0" smtClean="0"/>
          </a:p>
          <a:p>
            <a:pPr algn="ctr"/>
            <a:r>
              <a:rPr lang="ru-RU" sz="4000" b="1" i="1" dirty="0" smtClean="0"/>
              <a:t>(</a:t>
            </a:r>
            <a:r>
              <a:rPr lang="ru-RU" sz="4000" b="1" i="1" dirty="0" smtClean="0"/>
              <a:t>высшие растения)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51520" y="5733256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</a:t>
            </a:r>
            <a:r>
              <a:rPr lang="ru-RU" sz="2400" b="1" i="1" dirty="0" smtClean="0">
                <a:solidFill>
                  <a:schemeClr val="tx1"/>
                </a:solidFill>
              </a:rPr>
              <a:t>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Gingo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J-Q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644008" y="5733256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</a:t>
            </a:r>
            <a:r>
              <a:rPr lang="ru-RU" sz="2400" b="1" i="1" dirty="0" smtClean="0"/>
              <a:t>. </a:t>
            </a:r>
            <a:r>
              <a:rPr lang="en-US" sz="2400" b="1" i="1" dirty="0" err="1" smtClean="0"/>
              <a:t>Sphenobaiera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P</a:t>
            </a:r>
            <a:r>
              <a:rPr lang="en-US" sz="2400" b="1" i="1" baseline="-25000" dirty="0" err="1" smtClean="0"/>
              <a:t>2</a:t>
            </a:r>
            <a:r>
              <a:rPr lang="en-US" sz="2400" b="1" i="1" dirty="0" smtClean="0"/>
              <a:t>-K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12776"/>
            <a:ext cx="9144000" cy="523220"/>
          </a:xfrm>
          <a:prstGeom prst="rect">
            <a:avLst/>
          </a:prstGeom>
          <a:solidFill>
            <a:srgbClr val="808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/>
              <a:t>Раздел </a:t>
            </a:r>
            <a:r>
              <a:rPr lang="en-US" sz="2800" b="1" i="1" dirty="0" err="1" smtClean="0"/>
              <a:t>Semenatae</a:t>
            </a:r>
            <a:r>
              <a:rPr lang="ru-RU" sz="2800" b="1" i="1" dirty="0" smtClean="0"/>
              <a:t> (семенные растения)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988840"/>
            <a:ext cx="9144000" cy="523220"/>
          </a:xfrm>
          <a:prstGeom prst="rect">
            <a:avLst/>
          </a:prstGeom>
          <a:solidFill>
            <a:srgbClr val="FF66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/>
              <a:t>Отдел </a:t>
            </a:r>
            <a:r>
              <a:rPr lang="en-US" sz="2800" b="1" i="1" dirty="0" err="1" smtClean="0"/>
              <a:t>Gymnospermae</a:t>
            </a:r>
            <a:r>
              <a:rPr lang="ru-RU" sz="2800" b="1" i="1" dirty="0" smtClean="0"/>
              <a:t> (голосеменные)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564904"/>
            <a:ext cx="9144000" cy="461665"/>
          </a:xfrm>
          <a:prstGeom prst="rect">
            <a:avLst/>
          </a:prstGeom>
          <a:solidFill>
            <a:srgbClr val="CCCC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/>
              <a:t>Порядок </a:t>
            </a:r>
            <a:r>
              <a:rPr lang="en-US" sz="2400" b="1" i="1" dirty="0" err="1" smtClean="0"/>
              <a:t>Ginkgoales</a:t>
            </a:r>
            <a:r>
              <a:rPr lang="ru-RU" sz="2400" b="1" i="1" dirty="0" smtClean="0"/>
              <a:t> (</a:t>
            </a:r>
            <a:r>
              <a:rPr lang="ru-RU" sz="2400" b="1" i="1" dirty="0" err="1" smtClean="0"/>
              <a:t>гингковые</a:t>
            </a:r>
            <a:r>
              <a:rPr lang="ru-RU" sz="2400" b="1" i="1" dirty="0" smtClean="0"/>
              <a:t>)</a:t>
            </a:r>
            <a:endParaRPr lang="ru-RU" sz="2400" dirty="0"/>
          </a:p>
        </p:txBody>
      </p:sp>
      <p:pic>
        <p:nvPicPr>
          <p:cNvPr id="18434" name="Picture 2" descr="D:\ЕГОР\универ\ПАЛЕОНТОЛОГИЯ\Альбом\DSC02789.JPG"/>
          <p:cNvPicPr>
            <a:picLocks noChangeAspect="1" noChangeArrowheads="1"/>
          </p:cNvPicPr>
          <p:nvPr/>
        </p:nvPicPr>
        <p:blipFill>
          <a:blip r:embed="rId3" cstate="print"/>
          <a:srcRect l="12303" r="12303" b="28707"/>
          <a:stretch>
            <a:fillRect/>
          </a:stretch>
        </p:blipFill>
        <p:spPr bwMode="auto">
          <a:xfrm>
            <a:off x="611560" y="3212976"/>
            <a:ext cx="3350599" cy="2376264"/>
          </a:xfrm>
          <a:prstGeom prst="rect">
            <a:avLst/>
          </a:prstGeom>
          <a:noFill/>
        </p:spPr>
      </p:pic>
      <p:pic>
        <p:nvPicPr>
          <p:cNvPr id="18435" name="Picture 3" descr="D:\ЕГОР\универ\ПАЛЕОНТОЛОГИЯ\Альбом\DSC02809.JPG"/>
          <p:cNvPicPr>
            <a:picLocks noChangeAspect="1" noChangeArrowheads="1"/>
          </p:cNvPicPr>
          <p:nvPr/>
        </p:nvPicPr>
        <p:blipFill>
          <a:blip r:embed="rId4" cstate="print"/>
          <a:srcRect l="12303" r="12303" b="32808"/>
          <a:stretch>
            <a:fillRect/>
          </a:stretch>
        </p:blipFill>
        <p:spPr bwMode="auto">
          <a:xfrm>
            <a:off x="4932040" y="3212976"/>
            <a:ext cx="3600400" cy="24065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550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9144000" cy="1323439"/>
          </a:xfrm>
          <a:prstGeom prst="rect">
            <a:avLst/>
          </a:prstGeom>
          <a:solidFill>
            <a:srgbClr val="FF9933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err="1" smtClean="0"/>
              <a:t>Подцарство</a:t>
            </a:r>
            <a:r>
              <a:rPr lang="ru-RU" sz="4000" b="1" i="1" dirty="0" smtClean="0"/>
              <a:t> </a:t>
            </a:r>
            <a:r>
              <a:rPr lang="en-US" sz="4000" b="1" i="1" dirty="0" err="1" smtClean="0"/>
              <a:t>Telomophyta</a:t>
            </a:r>
            <a:r>
              <a:rPr lang="ru-RU" sz="4000" b="1" i="1" dirty="0" smtClean="0"/>
              <a:t> </a:t>
            </a:r>
            <a:endParaRPr lang="en-US" sz="4000" b="1" i="1" dirty="0" smtClean="0"/>
          </a:p>
          <a:p>
            <a:pPr algn="ctr"/>
            <a:r>
              <a:rPr lang="ru-RU" sz="4000" b="1" i="1" dirty="0" smtClean="0"/>
              <a:t>(</a:t>
            </a:r>
            <a:r>
              <a:rPr lang="ru-RU" sz="4000" b="1" i="1" dirty="0" smtClean="0"/>
              <a:t>высшие растения)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899592" y="5733256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</a:t>
            </a:r>
            <a:r>
              <a:rPr lang="ru-RU" sz="2400" b="1" i="1" dirty="0" smtClean="0">
                <a:solidFill>
                  <a:schemeClr val="tx1"/>
                </a:solidFill>
              </a:rPr>
              <a:t>. С</a:t>
            </a:r>
            <a:r>
              <a:rPr lang="en-US" sz="2400" b="1" i="1" dirty="0" err="1" smtClean="0">
                <a:solidFill>
                  <a:schemeClr val="tx1"/>
                </a:solidFill>
              </a:rPr>
              <a:t>zekanowskia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T-K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12776"/>
            <a:ext cx="9144000" cy="523220"/>
          </a:xfrm>
          <a:prstGeom prst="rect">
            <a:avLst/>
          </a:prstGeom>
          <a:solidFill>
            <a:srgbClr val="808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/>
              <a:t>Раздел </a:t>
            </a:r>
            <a:r>
              <a:rPr lang="en-US" sz="2800" b="1" i="1" dirty="0" err="1" smtClean="0"/>
              <a:t>Semenatae</a:t>
            </a:r>
            <a:r>
              <a:rPr lang="ru-RU" sz="2800" b="1" i="1" dirty="0" smtClean="0"/>
              <a:t> (семенные растения)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988840"/>
            <a:ext cx="9144000" cy="523220"/>
          </a:xfrm>
          <a:prstGeom prst="rect">
            <a:avLst/>
          </a:prstGeom>
          <a:solidFill>
            <a:srgbClr val="FF66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/>
              <a:t>Отдел </a:t>
            </a:r>
            <a:r>
              <a:rPr lang="en-US" sz="2800" b="1" i="1" dirty="0" err="1" smtClean="0"/>
              <a:t>Gymnospermae</a:t>
            </a:r>
            <a:r>
              <a:rPr lang="ru-RU" sz="2800" b="1" i="1" dirty="0" smtClean="0"/>
              <a:t> (голосеменные)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564904"/>
            <a:ext cx="9144000" cy="461665"/>
          </a:xfrm>
          <a:prstGeom prst="rect">
            <a:avLst/>
          </a:prstGeom>
          <a:solidFill>
            <a:srgbClr val="CCCC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/>
              <a:t>Порядок С</a:t>
            </a:r>
            <a:r>
              <a:rPr lang="en-US" sz="2400" b="1" i="1" dirty="0" err="1" smtClean="0"/>
              <a:t>zekanowskia</a:t>
            </a:r>
            <a:r>
              <a:rPr lang="ru-RU" sz="2400" b="1" i="1" dirty="0" smtClean="0"/>
              <a:t> (</a:t>
            </a:r>
            <a:r>
              <a:rPr lang="ru-RU" sz="2400" b="1" i="1" dirty="0" err="1" smtClean="0"/>
              <a:t>чекановские</a:t>
            </a:r>
            <a:r>
              <a:rPr lang="ru-RU" sz="2400" b="1" i="1" dirty="0" smtClean="0"/>
              <a:t>)</a:t>
            </a:r>
            <a:endParaRPr lang="ru-RU" sz="2400" dirty="0"/>
          </a:p>
        </p:txBody>
      </p:sp>
      <p:pic>
        <p:nvPicPr>
          <p:cNvPr id="10242" name="Picture 2" descr="D:\ЕГОР\универ\ПАЛЕОНТОЛОГИЯ\Альбом\DSC02780.JPG"/>
          <p:cNvPicPr>
            <a:picLocks noChangeAspect="1" noChangeArrowheads="1"/>
          </p:cNvPicPr>
          <p:nvPr/>
        </p:nvPicPr>
        <p:blipFill>
          <a:blip r:embed="rId3" cstate="print"/>
          <a:srcRect l="3076" r="3076" b="43799"/>
          <a:stretch>
            <a:fillRect/>
          </a:stretch>
        </p:blipFill>
        <p:spPr bwMode="auto">
          <a:xfrm>
            <a:off x="539552" y="3212976"/>
            <a:ext cx="5130771" cy="2304256"/>
          </a:xfrm>
          <a:prstGeom prst="rect">
            <a:avLst/>
          </a:prstGeom>
          <a:noFill/>
        </p:spPr>
      </p:pic>
      <p:pic>
        <p:nvPicPr>
          <p:cNvPr id="61442" name="Picture 2" descr="G:\палео\FdhwxRvUD-A.jpg"/>
          <p:cNvPicPr>
            <a:picLocks noChangeAspect="1" noChangeArrowheads="1"/>
          </p:cNvPicPr>
          <p:nvPr/>
        </p:nvPicPr>
        <p:blipFill>
          <a:blip r:embed="rId4" cstate="print"/>
          <a:srcRect l="43177" t="12570" r="5632" b="8171"/>
          <a:stretch>
            <a:fillRect/>
          </a:stretch>
        </p:blipFill>
        <p:spPr bwMode="auto">
          <a:xfrm>
            <a:off x="5940152" y="3251250"/>
            <a:ext cx="2956438" cy="3418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66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9144000" cy="1323439"/>
          </a:xfrm>
          <a:prstGeom prst="rect">
            <a:avLst/>
          </a:prstGeom>
          <a:solidFill>
            <a:srgbClr val="FF9933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err="1" smtClean="0"/>
              <a:t>Подцарство</a:t>
            </a:r>
            <a:r>
              <a:rPr lang="ru-RU" sz="4000" b="1" i="1" dirty="0" smtClean="0"/>
              <a:t> </a:t>
            </a:r>
            <a:r>
              <a:rPr lang="en-US" sz="4000" b="1" i="1" dirty="0" err="1" smtClean="0"/>
              <a:t>Telomophyta</a:t>
            </a:r>
            <a:r>
              <a:rPr lang="ru-RU" sz="4000" b="1" i="1" dirty="0" smtClean="0"/>
              <a:t> </a:t>
            </a:r>
            <a:endParaRPr lang="en-US" sz="4000" b="1" i="1" dirty="0" smtClean="0"/>
          </a:p>
          <a:p>
            <a:pPr algn="ctr"/>
            <a:r>
              <a:rPr lang="ru-RU" sz="4000" b="1" i="1" dirty="0" smtClean="0"/>
              <a:t>(</a:t>
            </a:r>
            <a:r>
              <a:rPr lang="ru-RU" sz="4000" b="1" i="1" dirty="0" smtClean="0"/>
              <a:t>высшие растения)</a:t>
            </a:r>
            <a:endParaRPr lang="ru-RU" sz="40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2303232" y="5831272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Voltzia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C-T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12776"/>
            <a:ext cx="9144000" cy="523220"/>
          </a:xfrm>
          <a:prstGeom prst="rect">
            <a:avLst/>
          </a:prstGeom>
          <a:solidFill>
            <a:srgbClr val="808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/>
              <a:t>Раздел </a:t>
            </a:r>
            <a:r>
              <a:rPr lang="en-US" sz="2800" b="1" i="1" dirty="0" err="1" smtClean="0"/>
              <a:t>Semenatae</a:t>
            </a:r>
            <a:r>
              <a:rPr lang="ru-RU" sz="2800" b="1" i="1" dirty="0" smtClean="0"/>
              <a:t> (семенные растения)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988840"/>
            <a:ext cx="9144000" cy="523220"/>
          </a:xfrm>
          <a:prstGeom prst="rect">
            <a:avLst/>
          </a:prstGeom>
          <a:solidFill>
            <a:srgbClr val="FF66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/>
              <a:t>Отдел </a:t>
            </a:r>
            <a:r>
              <a:rPr lang="en-US" sz="2800" b="1" i="1" dirty="0" err="1" smtClean="0"/>
              <a:t>Gymnospermae</a:t>
            </a:r>
            <a:r>
              <a:rPr lang="ru-RU" sz="2800" b="1" i="1" dirty="0" smtClean="0"/>
              <a:t> (голосеменные)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564904"/>
            <a:ext cx="9144000" cy="461665"/>
          </a:xfrm>
          <a:prstGeom prst="rect">
            <a:avLst/>
          </a:prstGeom>
          <a:solidFill>
            <a:srgbClr val="CCCC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/>
              <a:t>Порядок </a:t>
            </a:r>
            <a:r>
              <a:rPr lang="en-US" sz="2400" b="1" i="1" dirty="0" err="1" smtClean="0"/>
              <a:t>Coniferales</a:t>
            </a:r>
            <a:r>
              <a:rPr lang="ru-RU" sz="2400" b="1" i="1" dirty="0" smtClean="0"/>
              <a:t> (хвойные)</a:t>
            </a:r>
            <a:endParaRPr lang="ru-RU" sz="2400" dirty="0"/>
          </a:p>
        </p:txBody>
      </p:sp>
      <p:pic>
        <p:nvPicPr>
          <p:cNvPr id="60418" name="Picture 2" descr="G:\палео\E6muTNgQ4Vg.jpg"/>
          <p:cNvPicPr>
            <a:picLocks noChangeAspect="1" noChangeArrowheads="1"/>
          </p:cNvPicPr>
          <p:nvPr/>
        </p:nvPicPr>
        <p:blipFill>
          <a:blip r:embed="rId3" cstate="print"/>
          <a:srcRect l="51624" t="16342" r="6101" b="17599"/>
          <a:stretch>
            <a:fillRect/>
          </a:stretch>
        </p:blipFill>
        <p:spPr bwMode="auto">
          <a:xfrm>
            <a:off x="3275856" y="3088259"/>
            <a:ext cx="2266712" cy="2644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414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9144000" cy="1323439"/>
          </a:xfrm>
          <a:prstGeom prst="rect">
            <a:avLst/>
          </a:prstGeom>
          <a:solidFill>
            <a:srgbClr val="FF9933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err="1" smtClean="0"/>
              <a:t>Подцарство</a:t>
            </a:r>
            <a:r>
              <a:rPr lang="ru-RU" sz="4000" b="1" i="1" dirty="0" smtClean="0"/>
              <a:t> </a:t>
            </a:r>
            <a:r>
              <a:rPr lang="en-US" sz="4000" b="1" i="1" dirty="0" err="1" smtClean="0"/>
              <a:t>Telomophyta</a:t>
            </a:r>
            <a:r>
              <a:rPr lang="ru-RU" sz="4000" b="1" i="1" dirty="0" smtClean="0"/>
              <a:t> </a:t>
            </a:r>
            <a:endParaRPr lang="en-US" sz="4000" b="1" i="1" dirty="0" smtClean="0"/>
          </a:p>
          <a:p>
            <a:pPr algn="ctr"/>
            <a:r>
              <a:rPr lang="ru-RU" sz="4000" b="1" i="1" dirty="0" smtClean="0"/>
              <a:t>(</a:t>
            </a:r>
            <a:r>
              <a:rPr lang="ru-RU" sz="4000" b="1" i="1" dirty="0" smtClean="0"/>
              <a:t>высшие растения)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627784" y="5733256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</a:t>
            </a:r>
            <a:r>
              <a:rPr lang="ru-RU" sz="2400" b="1" i="1" dirty="0" smtClean="0">
                <a:solidFill>
                  <a:schemeClr val="tx1"/>
                </a:solidFill>
              </a:rPr>
              <a:t>. </a:t>
            </a:r>
            <a:r>
              <a:rPr lang="en-US" sz="2400" b="1" i="1" dirty="0" smtClean="0">
                <a:solidFill>
                  <a:schemeClr val="tx1"/>
                </a:solidFill>
              </a:rPr>
              <a:t>Sequoia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K-Q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12776"/>
            <a:ext cx="9144000" cy="523220"/>
          </a:xfrm>
          <a:prstGeom prst="rect">
            <a:avLst/>
          </a:prstGeom>
          <a:solidFill>
            <a:srgbClr val="808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/>
              <a:t>Раздел </a:t>
            </a:r>
            <a:r>
              <a:rPr lang="en-US" sz="2800" b="1" i="1" dirty="0" err="1" smtClean="0"/>
              <a:t>Semenatae</a:t>
            </a:r>
            <a:r>
              <a:rPr lang="ru-RU" sz="2800" b="1" i="1" dirty="0" smtClean="0"/>
              <a:t> (семенные растения)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988840"/>
            <a:ext cx="9144000" cy="523220"/>
          </a:xfrm>
          <a:prstGeom prst="rect">
            <a:avLst/>
          </a:prstGeom>
          <a:solidFill>
            <a:srgbClr val="FF66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/>
              <a:t>Отдел </a:t>
            </a:r>
            <a:r>
              <a:rPr lang="en-US" sz="2800" b="1" i="1" dirty="0" err="1" smtClean="0"/>
              <a:t>Gymnospermae</a:t>
            </a:r>
            <a:r>
              <a:rPr lang="ru-RU" sz="2800" b="1" i="1" dirty="0" smtClean="0"/>
              <a:t> (голосеменные)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564904"/>
            <a:ext cx="9144000" cy="461665"/>
          </a:xfrm>
          <a:prstGeom prst="rect">
            <a:avLst/>
          </a:prstGeom>
          <a:solidFill>
            <a:srgbClr val="CCCC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/>
              <a:t>Порядок </a:t>
            </a:r>
            <a:r>
              <a:rPr lang="en-US" sz="2400" b="1" i="1" dirty="0" err="1" smtClean="0"/>
              <a:t>Coniferales</a:t>
            </a:r>
            <a:r>
              <a:rPr lang="ru-RU" sz="2400" b="1" i="1" dirty="0" smtClean="0"/>
              <a:t> (хвойные)</a:t>
            </a:r>
            <a:endParaRPr lang="ru-RU" sz="2400" dirty="0"/>
          </a:p>
        </p:txBody>
      </p:sp>
      <p:pic>
        <p:nvPicPr>
          <p:cNvPr id="17410" name="Picture 2" descr="D:\ЕГОР\универ\ПАЛЕОНТОЛОГИЯ\Альбом\DSC02788.JPG"/>
          <p:cNvPicPr>
            <a:picLocks noChangeAspect="1" noChangeArrowheads="1"/>
          </p:cNvPicPr>
          <p:nvPr/>
        </p:nvPicPr>
        <p:blipFill>
          <a:blip r:embed="rId3" cstate="print"/>
          <a:srcRect l="18455" t="12303" r="18455" b="33219"/>
          <a:stretch>
            <a:fillRect/>
          </a:stretch>
        </p:blipFill>
        <p:spPr bwMode="auto">
          <a:xfrm>
            <a:off x="2843808" y="3212976"/>
            <a:ext cx="3640236" cy="2357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274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9144000" cy="1323439"/>
          </a:xfrm>
          <a:prstGeom prst="rect">
            <a:avLst/>
          </a:prstGeom>
          <a:solidFill>
            <a:srgbClr val="FF9933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err="1" smtClean="0"/>
              <a:t>Подцарство</a:t>
            </a:r>
            <a:r>
              <a:rPr lang="ru-RU" sz="4000" b="1" i="1" dirty="0" smtClean="0"/>
              <a:t> </a:t>
            </a:r>
            <a:r>
              <a:rPr lang="en-US" sz="4000" b="1" i="1" dirty="0" err="1" smtClean="0"/>
              <a:t>Telomophyta</a:t>
            </a:r>
            <a:r>
              <a:rPr lang="ru-RU" sz="4000" b="1" i="1" dirty="0" smtClean="0"/>
              <a:t> </a:t>
            </a:r>
            <a:endParaRPr lang="en-US" sz="4000" b="1" i="1" dirty="0" smtClean="0"/>
          </a:p>
          <a:p>
            <a:pPr algn="ctr"/>
            <a:r>
              <a:rPr lang="ru-RU" sz="4000" b="1" i="1" dirty="0" smtClean="0"/>
              <a:t>(</a:t>
            </a:r>
            <a:r>
              <a:rPr lang="ru-RU" sz="4000" b="1" i="1" dirty="0" smtClean="0"/>
              <a:t>высшие растения)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771800" y="5733256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</a:t>
            </a:r>
            <a:r>
              <a:rPr lang="ru-RU" sz="2400" b="1" i="1" dirty="0" smtClean="0">
                <a:solidFill>
                  <a:schemeClr val="tx1"/>
                </a:solidFill>
              </a:rPr>
              <a:t>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Dryophyllum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палеоген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12776"/>
            <a:ext cx="9144000" cy="523220"/>
          </a:xfrm>
          <a:prstGeom prst="rect">
            <a:avLst/>
          </a:prstGeom>
          <a:solidFill>
            <a:srgbClr val="808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/>
              <a:t>Раздел </a:t>
            </a:r>
            <a:r>
              <a:rPr lang="en-US" sz="2800" b="1" i="1" dirty="0" err="1" smtClean="0"/>
              <a:t>Semenatae</a:t>
            </a:r>
            <a:r>
              <a:rPr lang="ru-RU" sz="2800" b="1" i="1" dirty="0" smtClean="0"/>
              <a:t> (семенные растения)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988840"/>
            <a:ext cx="9144000" cy="523220"/>
          </a:xfrm>
          <a:prstGeom prst="rect">
            <a:avLst/>
          </a:prstGeom>
          <a:solidFill>
            <a:srgbClr val="FF66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/>
              <a:t>Отдел </a:t>
            </a:r>
            <a:r>
              <a:rPr lang="en-US" sz="2800" b="1" i="1" dirty="0" err="1" smtClean="0"/>
              <a:t>Angiospermae</a:t>
            </a:r>
            <a:r>
              <a:rPr lang="ru-RU" sz="2800" b="1" i="1" dirty="0" smtClean="0"/>
              <a:t> (покрытосеменные)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564904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/>
              <a:t>Класс </a:t>
            </a:r>
            <a:r>
              <a:rPr lang="en-US" sz="2400" b="1" i="1" dirty="0" err="1" smtClean="0"/>
              <a:t>Dicotyledones</a:t>
            </a:r>
            <a:r>
              <a:rPr lang="ru-RU" sz="2400" b="1" i="1" dirty="0" smtClean="0"/>
              <a:t> (двудольные)</a:t>
            </a:r>
            <a:endParaRPr lang="ru-RU" sz="2400" dirty="0"/>
          </a:p>
        </p:txBody>
      </p:sp>
      <p:pic>
        <p:nvPicPr>
          <p:cNvPr id="16386" name="Picture 2" descr="D:\ЕГОР\универ\ПАЛЕОНТОЛОГИЯ\Альбом\DSC02787.JPG"/>
          <p:cNvPicPr>
            <a:picLocks noChangeAspect="1" noChangeArrowheads="1"/>
          </p:cNvPicPr>
          <p:nvPr/>
        </p:nvPicPr>
        <p:blipFill>
          <a:blip r:embed="rId3" cstate="print"/>
          <a:srcRect l="6152" r="9227" b="46260"/>
          <a:stretch>
            <a:fillRect/>
          </a:stretch>
        </p:blipFill>
        <p:spPr bwMode="auto">
          <a:xfrm>
            <a:off x="251520" y="3284984"/>
            <a:ext cx="4686273" cy="2232248"/>
          </a:xfrm>
          <a:prstGeom prst="rect">
            <a:avLst/>
          </a:prstGeom>
          <a:noFill/>
        </p:spPr>
      </p:pic>
      <p:pic>
        <p:nvPicPr>
          <p:cNvPr id="64515" name="Picture 3" descr="G:\палео\vFjU2btPmZ0.jpg"/>
          <p:cNvPicPr>
            <a:picLocks noChangeAspect="1" noChangeArrowheads="1"/>
          </p:cNvPicPr>
          <p:nvPr/>
        </p:nvPicPr>
        <p:blipFill>
          <a:blip r:embed="rId4" cstate="print"/>
          <a:srcRect b="50686"/>
          <a:stretch>
            <a:fillRect/>
          </a:stretch>
        </p:blipFill>
        <p:spPr bwMode="auto">
          <a:xfrm>
            <a:off x="5148064" y="3212976"/>
            <a:ext cx="3712650" cy="2379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116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9144000" cy="1323439"/>
          </a:xfrm>
          <a:prstGeom prst="rect">
            <a:avLst/>
          </a:prstGeom>
          <a:solidFill>
            <a:srgbClr val="FF9933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err="1" smtClean="0"/>
              <a:t>Подцарство</a:t>
            </a:r>
            <a:r>
              <a:rPr lang="ru-RU" sz="4000" b="1" i="1" dirty="0" smtClean="0"/>
              <a:t> </a:t>
            </a:r>
            <a:r>
              <a:rPr lang="en-US" sz="4000" b="1" i="1" dirty="0" err="1" smtClean="0"/>
              <a:t>Telomophyta</a:t>
            </a:r>
            <a:r>
              <a:rPr lang="ru-RU" sz="4000" b="1" i="1" dirty="0" smtClean="0"/>
              <a:t> </a:t>
            </a:r>
            <a:endParaRPr lang="en-US" sz="4000" b="1" i="1" dirty="0" smtClean="0"/>
          </a:p>
          <a:p>
            <a:pPr algn="ctr"/>
            <a:r>
              <a:rPr lang="ru-RU" sz="4000" b="1" i="1" dirty="0" smtClean="0"/>
              <a:t>(</a:t>
            </a:r>
            <a:r>
              <a:rPr lang="ru-RU" sz="4000" b="1" i="1" dirty="0" smtClean="0"/>
              <a:t>высшие растения)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611560" y="4005064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</a:t>
            </a:r>
            <a:r>
              <a:rPr lang="ru-RU" sz="2400" b="1" i="1" dirty="0" smtClean="0">
                <a:solidFill>
                  <a:schemeClr val="tx1"/>
                </a:solidFill>
              </a:rPr>
              <a:t>. </a:t>
            </a:r>
            <a:r>
              <a:rPr lang="en-US" sz="2400" b="1" i="1" dirty="0" smtClean="0">
                <a:solidFill>
                  <a:schemeClr val="tx1"/>
                </a:solidFill>
              </a:rPr>
              <a:t>Smilax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K</a:t>
            </a:r>
            <a:r>
              <a:rPr lang="en-US" sz="2400" b="1" i="1" baseline="-25000" dirty="0" smtClean="0">
                <a:solidFill>
                  <a:schemeClr val="tx1"/>
                </a:solidFill>
              </a:rPr>
              <a:t>2</a:t>
            </a:r>
            <a:r>
              <a:rPr lang="en-US" sz="2400" b="1" i="1" dirty="0" smtClean="0">
                <a:solidFill>
                  <a:schemeClr val="tx1"/>
                </a:solidFill>
              </a:rPr>
              <a:t>-Q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12776"/>
            <a:ext cx="9144000" cy="523220"/>
          </a:xfrm>
          <a:prstGeom prst="rect">
            <a:avLst/>
          </a:prstGeom>
          <a:solidFill>
            <a:srgbClr val="808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/>
              <a:t>Раздел </a:t>
            </a:r>
            <a:r>
              <a:rPr lang="en-US" sz="2800" b="1" i="1" dirty="0" err="1" smtClean="0"/>
              <a:t>Semenatae</a:t>
            </a:r>
            <a:r>
              <a:rPr lang="ru-RU" sz="2800" b="1" i="1" dirty="0" smtClean="0"/>
              <a:t> (семенные растения)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988840"/>
            <a:ext cx="9144000" cy="523220"/>
          </a:xfrm>
          <a:prstGeom prst="rect">
            <a:avLst/>
          </a:prstGeom>
          <a:solidFill>
            <a:srgbClr val="FF66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/>
              <a:t>Отдел </a:t>
            </a:r>
            <a:r>
              <a:rPr lang="en-US" sz="2800" b="1" i="1" dirty="0" err="1" smtClean="0"/>
              <a:t>Angiospermae</a:t>
            </a:r>
            <a:r>
              <a:rPr lang="ru-RU" sz="2800" b="1" i="1" dirty="0" smtClean="0"/>
              <a:t> (покрытосеменные)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564904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/>
              <a:t>Класс </a:t>
            </a:r>
            <a:r>
              <a:rPr lang="en-US" sz="2400" b="1" i="1" dirty="0" err="1" smtClean="0"/>
              <a:t>Monocotyledones</a:t>
            </a:r>
            <a:r>
              <a:rPr lang="ru-RU" sz="2400" b="1" i="1" dirty="0" smtClean="0"/>
              <a:t> (однодольные)</a:t>
            </a:r>
            <a:endParaRPr lang="ru-RU" sz="2400" dirty="0"/>
          </a:p>
        </p:txBody>
      </p:sp>
      <p:pic>
        <p:nvPicPr>
          <p:cNvPr id="69634" name="Picture 2" descr="G:\палео\xcy5bF3JHFc.jpg"/>
          <p:cNvPicPr>
            <a:picLocks noChangeAspect="1" noChangeArrowheads="1"/>
          </p:cNvPicPr>
          <p:nvPr/>
        </p:nvPicPr>
        <p:blipFill>
          <a:blip r:embed="rId3" cstate="print"/>
          <a:srcRect l="3143" t="2347" r="2514" b="13141"/>
          <a:stretch>
            <a:fillRect/>
          </a:stretch>
        </p:blipFill>
        <p:spPr bwMode="auto">
          <a:xfrm>
            <a:off x="5004048" y="3140968"/>
            <a:ext cx="2880320" cy="34553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202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9144000" cy="1323439"/>
          </a:xfrm>
          <a:prstGeom prst="rect">
            <a:avLst/>
          </a:prstGeom>
          <a:solidFill>
            <a:srgbClr val="FF9933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err="1" smtClean="0"/>
              <a:t>Подцарство</a:t>
            </a:r>
            <a:r>
              <a:rPr lang="ru-RU" sz="4000" b="1" i="1" dirty="0" smtClean="0"/>
              <a:t> </a:t>
            </a:r>
            <a:r>
              <a:rPr lang="en-US" sz="4000" b="1" i="1" dirty="0" err="1" smtClean="0"/>
              <a:t>Telomophyta</a:t>
            </a:r>
            <a:r>
              <a:rPr lang="ru-RU" sz="4000" b="1" i="1" dirty="0" smtClean="0"/>
              <a:t> </a:t>
            </a:r>
          </a:p>
          <a:p>
            <a:pPr algn="ctr"/>
            <a:r>
              <a:rPr lang="ru-RU" sz="4000" b="1" i="1" dirty="0" smtClean="0"/>
              <a:t>(высшие растения)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51520" y="5445224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Archaeopteris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D</a:t>
            </a:r>
            <a:r>
              <a:rPr lang="ru-RU" sz="2400" b="1" i="1" baseline="-25000" dirty="0" smtClean="0">
                <a:solidFill>
                  <a:schemeClr val="tx1"/>
                </a:solidFill>
              </a:rPr>
              <a:t>3</a:t>
            </a:r>
            <a:r>
              <a:rPr lang="ru-RU" sz="2400" b="1" i="1" dirty="0" smtClean="0">
                <a:solidFill>
                  <a:schemeClr val="tx1"/>
                </a:solidFill>
              </a:rPr>
              <a:t>-</a:t>
            </a:r>
            <a:r>
              <a:rPr lang="en-US" sz="2400" b="1" i="1" dirty="0" smtClean="0">
                <a:solidFill>
                  <a:schemeClr val="tx1"/>
                </a:solidFill>
              </a:rPr>
              <a:t>C</a:t>
            </a:r>
            <a:r>
              <a:rPr lang="ru-RU" sz="2400" b="1" i="1" baseline="-250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716016" y="5445224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</a:t>
            </a:r>
            <a:r>
              <a:rPr lang="ru-RU" sz="2400" b="1" i="1" dirty="0" smtClean="0"/>
              <a:t>. </a:t>
            </a:r>
            <a:r>
              <a:rPr lang="en-US" sz="2400" b="1" i="1" dirty="0" err="1" smtClean="0"/>
              <a:t>Osmunda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J- </a:t>
            </a:r>
            <a:r>
              <a:rPr lang="ru-RU" sz="2400" b="1" i="1" dirty="0" smtClean="0"/>
              <a:t>палеоген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84784"/>
            <a:ext cx="9144000" cy="523220"/>
          </a:xfrm>
          <a:prstGeom prst="rect">
            <a:avLst/>
          </a:prstGeom>
          <a:solidFill>
            <a:srgbClr val="808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/>
              <a:t>Раздел </a:t>
            </a:r>
            <a:r>
              <a:rPr lang="en-US" sz="2800" b="1" i="1" dirty="0" err="1" smtClean="0"/>
              <a:t>Sporatae</a:t>
            </a:r>
            <a:r>
              <a:rPr lang="ru-RU" sz="2800" b="1" i="1" dirty="0" smtClean="0"/>
              <a:t> (споровые)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204864"/>
            <a:ext cx="9144000" cy="523220"/>
          </a:xfrm>
          <a:prstGeom prst="rect">
            <a:avLst/>
          </a:prstGeom>
          <a:solidFill>
            <a:srgbClr val="FF66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/>
              <a:t>Отдел </a:t>
            </a:r>
            <a:r>
              <a:rPr lang="en-US" sz="2800" b="1" i="1" dirty="0" err="1" smtClean="0"/>
              <a:t>Polypodiophyta</a:t>
            </a:r>
            <a:r>
              <a:rPr lang="ru-RU" sz="2800" b="1" i="1" dirty="0" smtClean="0"/>
              <a:t> (папоротниковидные)</a:t>
            </a:r>
            <a:endParaRPr lang="ru-RU" sz="2800" dirty="0"/>
          </a:p>
        </p:txBody>
      </p:sp>
      <p:pic>
        <p:nvPicPr>
          <p:cNvPr id="23554" name="Picture 2" descr="D:\ЕГОР\универ\ПАЛЕОНТОЛОГИЯ\Альбом\DSC02797.JPG"/>
          <p:cNvPicPr>
            <a:picLocks noChangeAspect="1" noChangeArrowheads="1"/>
          </p:cNvPicPr>
          <p:nvPr/>
        </p:nvPicPr>
        <p:blipFill>
          <a:blip r:embed="rId3" cstate="print"/>
          <a:srcRect l="18455" r="18455" b="48228"/>
          <a:stretch>
            <a:fillRect/>
          </a:stretch>
        </p:blipFill>
        <p:spPr bwMode="auto">
          <a:xfrm>
            <a:off x="395536" y="2924944"/>
            <a:ext cx="3861289" cy="2376264"/>
          </a:xfrm>
          <a:prstGeom prst="rect">
            <a:avLst/>
          </a:prstGeom>
          <a:noFill/>
        </p:spPr>
      </p:pic>
      <p:pic>
        <p:nvPicPr>
          <p:cNvPr id="23555" name="Picture 3" descr="D:\ЕГОР\универ\ПАЛЕОНТОЛОГИЯ\Альбом\DSC02803.JPG"/>
          <p:cNvPicPr>
            <a:picLocks noChangeAspect="1" noChangeArrowheads="1"/>
          </p:cNvPicPr>
          <p:nvPr/>
        </p:nvPicPr>
        <p:blipFill>
          <a:blip r:embed="rId4" cstate="print"/>
          <a:srcRect l="9227" r="15379" b="54954"/>
          <a:stretch>
            <a:fillRect/>
          </a:stretch>
        </p:blipFill>
        <p:spPr bwMode="auto">
          <a:xfrm>
            <a:off x="4860032" y="3212976"/>
            <a:ext cx="4017294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084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9144000" cy="1323439"/>
          </a:xfrm>
          <a:prstGeom prst="rect">
            <a:avLst/>
          </a:prstGeom>
          <a:solidFill>
            <a:srgbClr val="FF9933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err="1" smtClean="0"/>
              <a:t>Подцарство</a:t>
            </a:r>
            <a:r>
              <a:rPr lang="ru-RU" sz="4000" b="1" i="1" dirty="0" smtClean="0"/>
              <a:t> </a:t>
            </a:r>
            <a:r>
              <a:rPr lang="en-US" sz="4000" b="1" i="1" dirty="0" err="1" smtClean="0"/>
              <a:t>Telomophyta</a:t>
            </a:r>
            <a:r>
              <a:rPr lang="ru-RU" sz="4000" b="1" i="1" dirty="0" smtClean="0"/>
              <a:t> </a:t>
            </a:r>
            <a:endParaRPr lang="en-US" sz="4000" b="1" i="1" dirty="0" smtClean="0"/>
          </a:p>
          <a:p>
            <a:pPr algn="ctr"/>
            <a:r>
              <a:rPr lang="ru-RU" sz="4000" b="1" i="1" dirty="0" smtClean="0"/>
              <a:t>(</a:t>
            </a:r>
            <a:r>
              <a:rPr lang="ru-RU" sz="4000" b="1" i="1" dirty="0" smtClean="0"/>
              <a:t>высшие растения)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51520" y="5733256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Sphenopteris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C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644008" y="5733256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</a:t>
            </a:r>
            <a:r>
              <a:rPr lang="ru-RU" sz="2400" b="1" i="1" dirty="0" smtClean="0"/>
              <a:t>. </a:t>
            </a:r>
            <a:r>
              <a:rPr lang="en-US" sz="2400" b="1" i="1" dirty="0" err="1" smtClean="0"/>
              <a:t>Neuropteris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C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12776"/>
            <a:ext cx="9144000" cy="523220"/>
          </a:xfrm>
          <a:prstGeom prst="rect">
            <a:avLst/>
          </a:prstGeom>
          <a:solidFill>
            <a:srgbClr val="808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/>
              <a:t>Раздел </a:t>
            </a:r>
            <a:r>
              <a:rPr lang="en-US" sz="2800" b="1" i="1" dirty="0" err="1" smtClean="0"/>
              <a:t>Semenatae</a:t>
            </a:r>
            <a:r>
              <a:rPr lang="ru-RU" sz="2800" b="1" i="1" dirty="0" smtClean="0"/>
              <a:t> (семенные растения)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988840"/>
            <a:ext cx="9144000" cy="523220"/>
          </a:xfrm>
          <a:prstGeom prst="rect">
            <a:avLst/>
          </a:prstGeom>
          <a:solidFill>
            <a:srgbClr val="FF66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/>
              <a:t>Отдел </a:t>
            </a:r>
            <a:r>
              <a:rPr lang="en-US" sz="2800" b="1" i="1" dirty="0" err="1" smtClean="0"/>
              <a:t>Gymnospermae</a:t>
            </a:r>
            <a:r>
              <a:rPr lang="ru-RU" sz="2800" b="1" i="1" dirty="0" smtClean="0"/>
              <a:t> (голосеменные)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564904"/>
            <a:ext cx="9144000" cy="461665"/>
          </a:xfrm>
          <a:prstGeom prst="rect">
            <a:avLst/>
          </a:prstGeom>
          <a:solidFill>
            <a:srgbClr val="CCCC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/>
              <a:t>Порядок </a:t>
            </a:r>
            <a:r>
              <a:rPr lang="en-US" sz="2400" b="1" i="1" dirty="0" err="1" smtClean="0"/>
              <a:t>Cycadofilicales</a:t>
            </a:r>
            <a:r>
              <a:rPr lang="ru-RU" sz="2400" b="1" i="1" dirty="0" smtClean="0"/>
              <a:t> (семенные папоротники)</a:t>
            </a:r>
            <a:endParaRPr lang="ru-RU" sz="2400" dirty="0"/>
          </a:p>
        </p:txBody>
      </p:sp>
      <p:pic>
        <p:nvPicPr>
          <p:cNvPr id="20482" name="Picture 2" descr="D:\ЕГОР\универ\ПАЛЕОНТОЛОГИЯ\Альбом\DSC02791.JPG"/>
          <p:cNvPicPr>
            <a:picLocks noChangeAspect="1" noChangeArrowheads="1"/>
          </p:cNvPicPr>
          <p:nvPr/>
        </p:nvPicPr>
        <p:blipFill>
          <a:blip r:embed="rId3" cstate="print"/>
          <a:srcRect l="12303" r="24606" b="39370"/>
          <a:stretch>
            <a:fillRect/>
          </a:stretch>
        </p:blipFill>
        <p:spPr bwMode="auto">
          <a:xfrm>
            <a:off x="683568" y="3212976"/>
            <a:ext cx="3312368" cy="2387101"/>
          </a:xfrm>
          <a:prstGeom prst="rect">
            <a:avLst/>
          </a:prstGeom>
          <a:noFill/>
        </p:spPr>
      </p:pic>
      <p:pic>
        <p:nvPicPr>
          <p:cNvPr id="20483" name="Picture 3" descr="D:\ЕГОР\универ\ПАЛЕОНТОЛОГИЯ\Альбом\DSC02795.JPG"/>
          <p:cNvPicPr>
            <a:picLocks noChangeAspect="1" noChangeArrowheads="1"/>
          </p:cNvPicPr>
          <p:nvPr/>
        </p:nvPicPr>
        <p:blipFill>
          <a:blip r:embed="rId4" cstate="print"/>
          <a:srcRect l="18455" r="18455" b="49213"/>
          <a:stretch>
            <a:fillRect/>
          </a:stretch>
        </p:blipFill>
        <p:spPr bwMode="auto">
          <a:xfrm>
            <a:off x="4716016" y="3212976"/>
            <a:ext cx="3935876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07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9144000" cy="1323439"/>
          </a:xfrm>
          <a:prstGeom prst="rect">
            <a:avLst/>
          </a:prstGeom>
          <a:solidFill>
            <a:srgbClr val="FF9933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err="1" smtClean="0"/>
              <a:t>Подцарство</a:t>
            </a:r>
            <a:r>
              <a:rPr lang="ru-RU" sz="4000" b="1" i="1" dirty="0" smtClean="0"/>
              <a:t> </a:t>
            </a:r>
            <a:r>
              <a:rPr lang="en-US" sz="4000" b="1" i="1" dirty="0" err="1" smtClean="0"/>
              <a:t>Telomophyta</a:t>
            </a:r>
            <a:r>
              <a:rPr lang="ru-RU" sz="4000" b="1" i="1" dirty="0" smtClean="0"/>
              <a:t> </a:t>
            </a:r>
            <a:endParaRPr lang="en-US" sz="4000" b="1" i="1" dirty="0" smtClean="0"/>
          </a:p>
          <a:p>
            <a:pPr algn="ctr"/>
            <a:r>
              <a:rPr lang="ru-RU" sz="4000" b="1" i="1" dirty="0" smtClean="0"/>
              <a:t>(</a:t>
            </a:r>
            <a:r>
              <a:rPr lang="ru-RU" sz="4000" b="1" i="1" dirty="0" smtClean="0"/>
              <a:t>высшие растения)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627784" y="5805264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</a:t>
            </a:r>
            <a:r>
              <a:rPr lang="ru-RU" sz="2400" b="1" i="1" dirty="0" smtClean="0">
                <a:solidFill>
                  <a:schemeClr val="tx1"/>
                </a:solidFill>
              </a:rPr>
              <a:t>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Alethopteris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C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12776"/>
            <a:ext cx="9144000" cy="523220"/>
          </a:xfrm>
          <a:prstGeom prst="rect">
            <a:avLst/>
          </a:prstGeom>
          <a:solidFill>
            <a:srgbClr val="808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/>
              <a:t>Раздел </a:t>
            </a:r>
            <a:r>
              <a:rPr lang="en-US" sz="2800" b="1" i="1" dirty="0" err="1" smtClean="0"/>
              <a:t>Semenatae</a:t>
            </a:r>
            <a:r>
              <a:rPr lang="ru-RU" sz="2800" b="1" i="1" dirty="0" smtClean="0"/>
              <a:t> (семенные растения)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988840"/>
            <a:ext cx="9144000" cy="523220"/>
          </a:xfrm>
          <a:prstGeom prst="rect">
            <a:avLst/>
          </a:prstGeom>
          <a:solidFill>
            <a:srgbClr val="FF66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/>
              <a:t>Отдел </a:t>
            </a:r>
            <a:r>
              <a:rPr lang="en-US" sz="2800" b="1" i="1" dirty="0" err="1" smtClean="0"/>
              <a:t>Gymnospermae</a:t>
            </a:r>
            <a:r>
              <a:rPr lang="ru-RU" sz="2800" b="1" i="1" dirty="0" smtClean="0"/>
              <a:t> (голосеменные)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564904"/>
            <a:ext cx="9144000" cy="461665"/>
          </a:xfrm>
          <a:prstGeom prst="rect">
            <a:avLst/>
          </a:prstGeom>
          <a:solidFill>
            <a:srgbClr val="CCCC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/>
              <a:t>Порядок </a:t>
            </a:r>
            <a:r>
              <a:rPr lang="en-US" sz="2400" b="1" i="1" dirty="0" err="1" smtClean="0"/>
              <a:t>Cycadofilicales</a:t>
            </a:r>
            <a:r>
              <a:rPr lang="ru-RU" sz="2400" b="1" i="1" dirty="0" smtClean="0"/>
              <a:t> (семенные папоротники)</a:t>
            </a:r>
            <a:endParaRPr lang="ru-RU" sz="2400" dirty="0"/>
          </a:p>
        </p:txBody>
      </p:sp>
      <p:pic>
        <p:nvPicPr>
          <p:cNvPr id="24579" name="Picture 3" descr="D:\ЕГОР\универ\ПАЛЕОНТОЛОГИЯ\Альбом\DSC02800.JPG"/>
          <p:cNvPicPr>
            <a:picLocks noChangeAspect="1" noChangeArrowheads="1"/>
          </p:cNvPicPr>
          <p:nvPr/>
        </p:nvPicPr>
        <p:blipFill>
          <a:blip r:embed="rId3" cstate="print"/>
          <a:srcRect l="18455" r="18455" b="46424"/>
          <a:stretch>
            <a:fillRect/>
          </a:stretch>
        </p:blipFill>
        <p:spPr bwMode="auto">
          <a:xfrm>
            <a:off x="2627784" y="3140968"/>
            <a:ext cx="4075970" cy="25962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178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9144000" cy="1323439"/>
          </a:xfrm>
          <a:prstGeom prst="rect">
            <a:avLst/>
          </a:prstGeom>
          <a:solidFill>
            <a:srgbClr val="FF9933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err="1" smtClean="0"/>
              <a:t>Подцарство</a:t>
            </a:r>
            <a:r>
              <a:rPr lang="ru-RU" sz="4000" b="1" i="1" dirty="0" smtClean="0"/>
              <a:t> </a:t>
            </a:r>
            <a:r>
              <a:rPr lang="en-US" sz="4000" b="1" i="1" dirty="0" err="1" smtClean="0"/>
              <a:t>Telomophyta</a:t>
            </a:r>
            <a:r>
              <a:rPr lang="ru-RU" sz="4000" b="1" i="1" dirty="0" smtClean="0"/>
              <a:t> </a:t>
            </a:r>
            <a:endParaRPr lang="en-US" sz="4000" b="1" i="1" dirty="0" smtClean="0"/>
          </a:p>
          <a:p>
            <a:pPr algn="ctr"/>
            <a:r>
              <a:rPr lang="ru-RU" sz="4000" b="1" i="1" dirty="0" smtClean="0"/>
              <a:t>(</a:t>
            </a:r>
            <a:r>
              <a:rPr lang="ru-RU" sz="4000" b="1" i="1" dirty="0" smtClean="0"/>
              <a:t>высшие растения)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51520" y="5733256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</a:t>
            </a:r>
            <a:r>
              <a:rPr lang="ru-RU" sz="2400" b="1" i="1" dirty="0" smtClean="0">
                <a:solidFill>
                  <a:schemeClr val="tx1"/>
                </a:solidFill>
              </a:rPr>
              <a:t>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Nilssoma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T-K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644008" y="5733256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</a:t>
            </a:r>
            <a:r>
              <a:rPr lang="ru-RU" sz="2400" b="1" i="1" dirty="0" smtClean="0"/>
              <a:t>. </a:t>
            </a:r>
            <a:r>
              <a:rPr lang="en-US" sz="2400" b="1" i="1" dirty="0" err="1" smtClean="0"/>
              <a:t>Crossotheca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C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12776"/>
            <a:ext cx="9144000" cy="523220"/>
          </a:xfrm>
          <a:prstGeom prst="rect">
            <a:avLst/>
          </a:prstGeom>
          <a:solidFill>
            <a:srgbClr val="808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/>
              <a:t>Раздел </a:t>
            </a:r>
            <a:r>
              <a:rPr lang="en-US" sz="2800" b="1" i="1" dirty="0" err="1" smtClean="0"/>
              <a:t>Semenatae</a:t>
            </a:r>
            <a:r>
              <a:rPr lang="ru-RU" sz="2800" b="1" i="1" dirty="0" smtClean="0"/>
              <a:t> (семенные растения)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988840"/>
            <a:ext cx="9144000" cy="523220"/>
          </a:xfrm>
          <a:prstGeom prst="rect">
            <a:avLst/>
          </a:prstGeom>
          <a:solidFill>
            <a:srgbClr val="FF66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/>
              <a:t>Отдел </a:t>
            </a:r>
            <a:r>
              <a:rPr lang="en-US" sz="2800" b="1" i="1" dirty="0" err="1" smtClean="0"/>
              <a:t>Gymnospermae</a:t>
            </a:r>
            <a:r>
              <a:rPr lang="ru-RU" sz="2800" b="1" i="1" dirty="0" smtClean="0"/>
              <a:t> (голосеменные)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564904"/>
            <a:ext cx="9144000" cy="461665"/>
          </a:xfrm>
          <a:prstGeom prst="rect">
            <a:avLst/>
          </a:prstGeom>
          <a:solidFill>
            <a:srgbClr val="CCCC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/>
              <a:t>Порядок  </a:t>
            </a:r>
            <a:r>
              <a:rPr lang="en-US" sz="2400" b="1" i="1" dirty="0" err="1" smtClean="0"/>
              <a:t>Cycadales</a:t>
            </a:r>
            <a:r>
              <a:rPr lang="ru-RU" sz="2400" b="1" i="1" dirty="0" smtClean="0"/>
              <a:t> (цикадовые)</a:t>
            </a:r>
            <a:endParaRPr lang="ru-RU" sz="2400" dirty="0"/>
          </a:p>
        </p:txBody>
      </p:sp>
      <p:pic>
        <p:nvPicPr>
          <p:cNvPr id="14340" name="Picture 4" descr="D:\ЕГОР\универ\ПАЛЕОНТОЛОГИЯ\Альбом\DSC02807.JPG"/>
          <p:cNvPicPr>
            <a:picLocks noChangeAspect="1" noChangeArrowheads="1"/>
          </p:cNvPicPr>
          <p:nvPr/>
        </p:nvPicPr>
        <p:blipFill>
          <a:blip r:embed="rId3" cstate="print"/>
          <a:srcRect l="18455" r="1230" b="24606"/>
          <a:stretch>
            <a:fillRect/>
          </a:stretch>
        </p:blipFill>
        <p:spPr bwMode="auto">
          <a:xfrm>
            <a:off x="611560" y="3284984"/>
            <a:ext cx="3312368" cy="2332026"/>
          </a:xfrm>
          <a:prstGeom prst="rect">
            <a:avLst/>
          </a:prstGeom>
          <a:noFill/>
        </p:spPr>
      </p:pic>
      <p:pic>
        <p:nvPicPr>
          <p:cNvPr id="56322" name="Picture 2" descr="G:\палео\4kRWkH9Vveg.jpg"/>
          <p:cNvPicPr>
            <a:picLocks noChangeAspect="1" noChangeArrowheads="1"/>
          </p:cNvPicPr>
          <p:nvPr/>
        </p:nvPicPr>
        <p:blipFill>
          <a:blip r:embed="rId4" cstate="print"/>
          <a:srcRect l="24512" t="15957" r="2514" b="30975"/>
          <a:stretch>
            <a:fillRect/>
          </a:stretch>
        </p:blipFill>
        <p:spPr bwMode="auto">
          <a:xfrm>
            <a:off x="5580112" y="3212976"/>
            <a:ext cx="2376264" cy="2314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518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9144000" cy="1323439"/>
          </a:xfrm>
          <a:prstGeom prst="rect">
            <a:avLst/>
          </a:prstGeom>
          <a:solidFill>
            <a:srgbClr val="FF9933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err="1" smtClean="0"/>
              <a:t>Подцарство</a:t>
            </a:r>
            <a:r>
              <a:rPr lang="ru-RU" sz="4000" b="1" i="1" dirty="0" smtClean="0"/>
              <a:t> </a:t>
            </a:r>
            <a:r>
              <a:rPr lang="en-US" sz="4000" b="1" i="1" dirty="0" err="1" smtClean="0"/>
              <a:t>Telomophyta</a:t>
            </a:r>
            <a:r>
              <a:rPr lang="ru-RU" sz="4000" b="1" i="1" dirty="0" smtClean="0"/>
              <a:t> </a:t>
            </a:r>
            <a:endParaRPr lang="en-US" sz="4000" b="1" i="1" dirty="0" smtClean="0"/>
          </a:p>
          <a:p>
            <a:pPr algn="ctr"/>
            <a:r>
              <a:rPr lang="ru-RU" sz="4000" b="1" i="1" dirty="0" smtClean="0"/>
              <a:t>(</a:t>
            </a:r>
            <a:r>
              <a:rPr lang="ru-RU" sz="4000" b="1" i="1" dirty="0" smtClean="0"/>
              <a:t>высшие растения)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771800" y="5733256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</a:t>
            </a:r>
            <a:r>
              <a:rPr lang="ru-RU" sz="2400" b="1" i="1" dirty="0" smtClean="0">
                <a:solidFill>
                  <a:schemeClr val="tx1"/>
                </a:solidFill>
              </a:rPr>
              <a:t>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Taeniopteris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C</a:t>
            </a:r>
            <a:r>
              <a:rPr lang="ru-RU" sz="2400" b="1" i="1" baseline="-25000" dirty="0" smtClean="0">
                <a:solidFill>
                  <a:schemeClr val="tx1"/>
                </a:solidFill>
              </a:rPr>
              <a:t>3 </a:t>
            </a:r>
            <a:r>
              <a:rPr lang="en-US" sz="2400" b="1" i="1" dirty="0" smtClean="0">
                <a:solidFill>
                  <a:schemeClr val="tx1"/>
                </a:solidFill>
              </a:rPr>
              <a:t>– K</a:t>
            </a:r>
            <a:r>
              <a:rPr lang="ru-RU" sz="2400" b="1" i="1" baseline="-250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12776"/>
            <a:ext cx="9144000" cy="523220"/>
          </a:xfrm>
          <a:prstGeom prst="rect">
            <a:avLst/>
          </a:prstGeom>
          <a:solidFill>
            <a:srgbClr val="808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/>
              <a:t>Раздел </a:t>
            </a:r>
            <a:r>
              <a:rPr lang="en-US" sz="2800" b="1" i="1" dirty="0" err="1" smtClean="0"/>
              <a:t>Semenatae</a:t>
            </a:r>
            <a:r>
              <a:rPr lang="ru-RU" sz="2800" b="1" i="1" dirty="0" smtClean="0"/>
              <a:t> (семенные растения)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988840"/>
            <a:ext cx="9144000" cy="523220"/>
          </a:xfrm>
          <a:prstGeom prst="rect">
            <a:avLst/>
          </a:prstGeom>
          <a:solidFill>
            <a:srgbClr val="FF66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/>
              <a:t>Отдел </a:t>
            </a:r>
            <a:r>
              <a:rPr lang="en-US" sz="2800" b="1" i="1" dirty="0" err="1" smtClean="0"/>
              <a:t>Gymnospermae</a:t>
            </a:r>
            <a:r>
              <a:rPr lang="ru-RU" sz="2800" b="1" i="1" dirty="0" smtClean="0"/>
              <a:t> (голосеменные)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564904"/>
            <a:ext cx="9144000" cy="461665"/>
          </a:xfrm>
          <a:prstGeom prst="rect">
            <a:avLst/>
          </a:prstGeom>
          <a:solidFill>
            <a:srgbClr val="CCCC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/>
              <a:t>Порядок  </a:t>
            </a:r>
            <a:r>
              <a:rPr lang="en-US" sz="2400" b="1" i="1" dirty="0" err="1" smtClean="0"/>
              <a:t>Cycadales</a:t>
            </a:r>
            <a:r>
              <a:rPr lang="ru-RU" sz="2400" b="1" i="1" dirty="0" smtClean="0"/>
              <a:t> (цикадовые)</a:t>
            </a:r>
            <a:endParaRPr lang="ru-RU" sz="2400" dirty="0"/>
          </a:p>
        </p:txBody>
      </p:sp>
      <p:pic>
        <p:nvPicPr>
          <p:cNvPr id="10" name="Picture 2" descr="D:\ЕГОР\универ\ПАЛЕОНТОЛОГИЯ\Альбом\DSC02784.JPG"/>
          <p:cNvPicPr>
            <a:picLocks noChangeAspect="1" noChangeArrowheads="1"/>
          </p:cNvPicPr>
          <p:nvPr/>
        </p:nvPicPr>
        <p:blipFill>
          <a:blip r:embed="rId3" cstate="print"/>
          <a:srcRect l="12303" r="24606" b="52493"/>
          <a:stretch>
            <a:fillRect/>
          </a:stretch>
        </p:blipFill>
        <p:spPr bwMode="auto">
          <a:xfrm>
            <a:off x="2699792" y="3212976"/>
            <a:ext cx="4207662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038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9144000" cy="1323439"/>
          </a:xfrm>
          <a:prstGeom prst="rect">
            <a:avLst/>
          </a:prstGeom>
          <a:solidFill>
            <a:srgbClr val="FF9933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err="1" smtClean="0"/>
              <a:t>Подцарство</a:t>
            </a:r>
            <a:r>
              <a:rPr lang="ru-RU" sz="4000" b="1" i="1" dirty="0" smtClean="0"/>
              <a:t> </a:t>
            </a:r>
            <a:r>
              <a:rPr lang="en-US" sz="4000" b="1" i="1" dirty="0" err="1" smtClean="0"/>
              <a:t>Telomophyta</a:t>
            </a:r>
            <a:r>
              <a:rPr lang="ru-RU" sz="4000" b="1" i="1" dirty="0" smtClean="0"/>
              <a:t> </a:t>
            </a:r>
            <a:endParaRPr lang="en-US" sz="4000" b="1" i="1" dirty="0" smtClean="0"/>
          </a:p>
          <a:p>
            <a:pPr algn="ctr"/>
            <a:r>
              <a:rPr lang="ru-RU" sz="4000" b="1" i="1" dirty="0" smtClean="0"/>
              <a:t>(</a:t>
            </a:r>
            <a:r>
              <a:rPr lang="ru-RU" sz="4000" b="1" i="1" dirty="0" smtClean="0"/>
              <a:t>высшие растения)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555776" y="5661248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</a:t>
            </a:r>
            <a:r>
              <a:rPr lang="ru-RU" sz="2400" b="1" i="1" dirty="0" smtClean="0">
                <a:solidFill>
                  <a:schemeClr val="tx1"/>
                </a:solidFill>
              </a:rPr>
              <a:t>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Zamites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J-</a:t>
            </a:r>
            <a:r>
              <a:rPr lang="en-US" sz="2400" b="1" i="1" dirty="0" err="1" smtClean="0">
                <a:solidFill>
                  <a:schemeClr val="tx1"/>
                </a:solidFill>
              </a:rPr>
              <a:t>K</a:t>
            </a:r>
            <a:r>
              <a:rPr lang="en-US" sz="2400" b="1" i="1" baseline="-25000" dirty="0" err="1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12776"/>
            <a:ext cx="9144000" cy="523220"/>
          </a:xfrm>
          <a:prstGeom prst="rect">
            <a:avLst/>
          </a:prstGeom>
          <a:solidFill>
            <a:srgbClr val="808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/>
              <a:t>Раздел </a:t>
            </a:r>
            <a:r>
              <a:rPr lang="en-US" sz="2800" b="1" i="1" dirty="0" err="1" smtClean="0"/>
              <a:t>Semenatae</a:t>
            </a:r>
            <a:r>
              <a:rPr lang="ru-RU" sz="2800" b="1" i="1" dirty="0" smtClean="0"/>
              <a:t> (семенные растения)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988840"/>
            <a:ext cx="9144000" cy="523220"/>
          </a:xfrm>
          <a:prstGeom prst="rect">
            <a:avLst/>
          </a:prstGeom>
          <a:solidFill>
            <a:srgbClr val="FF66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/>
              <a:t>Отдел </a:t>
            </a:r>
            <a:r>
              <a:rPr lang="en-US" sz="2800" b="1" i="1" dirty="0" err="1" smtClean="0"/>
              <a:t>Gymnospermae</a:t>
            </a:r>
            <a:r>
              <a:rPr lang="ru-RU" sz="2800" b="1" i="1" dirty="0" smtClean="0"/>
              <a:t> (голосеменные)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564904"/>
            <a:ext cx="9144000" cy="461665"/>
          </a:xfrm>
          <a:prstGeom prst="rect">
            <a:avLst/>
          </a:prstGeom>
          <a:solidFill>
            <a:srgbClr val="CCCC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/>
              <a:t>Порядок  </a:t>
            </a:r>
            <a:r>
              <a:rPr lang="en-US" sz="2400" b="1" i="1" dirty="0" err="1" smtClean="0"/>
              <a:t>Bennettitales</a:t>
            </a:r>
            <a:r>
              <a:rPr lang="ru-RU" sz="2400" b="1" i="1" dirty="0" smtClean="0"/>
              <a:t> (</a:t>
            </a:r>
            <a:r>
              <a:rPr lang="ru-RU" sz="2400" b="1" i="1" dirty="0" err="1" smtClean="0"/>
              <a:t>беннеттитовые</a:t>
            </a:r>
            <a:r>
              <a:rPr lang="ru-RU" sz="2400" b="1" i="1" dirty="0" smtClean="0"/>
              <a:t>)</a:t>
            </a:r>
            <a:endParaRPr lang="ru-RU" sz="2400" dirty="0"/>
          </a:p>
        </p:txBody>
      </p:sp>
      <p:pic>
        <p:nvPicPr>
          <p:cNvPr id="15362" name="Picture 2" descr="D:\ЕГОР\универ\ПАЛЕОНТОЛОГИЯ\Альбом\DSC02786.JPG"/>
          <p:cNvPicPr>
            <a:picLocks noChangeAspect="1" noChangeArrowheads="1"/>
          </p:cNvPicPr>
          <p:nvPr/>
        </p:nvPicPr>
        <p:blipFill>
          <a:blip r:embed="rId3" cstate="print"/>
          <a:srcRect l="6152" r="9227" b="52165"/>
          <a:stretch>
            <a:fillRect/>
          </a:stretch>
        </p:blipFill>
        <p:spPr bwMode="auto">
          <a:xfrm>
            <a:off x="5076056" y="3717032"/>
            <a:ext cx="3227237" cy="1368152"/>
          </a:xfrm>
          <a:prstGeom prst="rect">
            <a:avLst/>
          </a:prstGeom>
          <a:noFill/>
        </p:spPr>
      </p:pic>
      <p:pic>
        <p:nvPicPr>
          <p:cNvPr id="58370" name="Picture 2" descr="G:\палео\17hwkLNP1rM.jpg"/>
          <p:cNvPicPr>
            <a:picLocks noChangeAspect="1" noChangeArrowheads="1"/>
          </p:cNvPicPr>
          <p:nvPr/>
        </p:nvPicPr>
        <p:blipFill>
          <a:blip r:embed="rId4" cstate="print"/>
          <a:srcRect l="7040" t="27027" r="55848" b="6285"/>
          <a:stretch>
            <a:fillRect/>
          </a:stretch>
        </p:blipFill>
        <p:spPr bwMode="auto">
          <a:xfrm rot="5400000">
            <a:off x="1744798" y="2725078"/>
            <a:ext cx="2417418" cy="3243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338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9144000" cy="1323439"/>
          </a:xfrm>
          <a:prstGeom prst="rect">
            <a:avLst/>
          </a:prstGeom>
          <a:solidFill>
            <a:srgbClr val="FF9933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err="1" smtClean="0"/>
              <a:t>Подцарство</a:t>
            </a:r>
            <a:r>
              <a:rPr lang="ru-RU" sz="4000" b="1" i="1" dirty="0" smtClean="0"/>
              <a:t> </a:t>
            </a:r>
            <a:r>
              <a:rPr lang="en-US" sz="4000" b="1" i="1" dirty="0" err="1" smtClean="0"/>
              <a:t>Telomophyta</a:t>
            </a:r>
            <a:r>
              <a:rPr lang="ru-RU" sz="4000" b="1" i="1" dirty="0" smtClean="0"/>
              <a:t> </a:t>
            </a:r>
            <a:endParaRPr lang="en-US" sz="4000" b="1" i="1" dirty="0" smtClean="0"/>
          </a:p>
          <a:p>
            <a:pPr algn="ctr"/>
            <a:r>
              <a:rPr lang="ru-RU" sz="4000" b="1" i="1" dirty="0" smtClean="0"/>
              <a:t>(</a:t>
            </a:r>
            <a:r>
              <a:rPr lang="ru-RU" sz="4000" b="1" i="1" dirty="0" smtClean="0"/>
              <a:t>высшие растения)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699792" y="5733256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</a:t>
            </a:r>
            <a:r>
              <a:rPr lang="ru-RU" sz="2400" b="1" i="1" dirty="0" smtClean="0">
                <a:solidFill>
                  <a:schemeClr val="tx1"/>
                </a:solidFill>
              </a:rPr>
              <a:t>. </a:t>
            </a:r>
            <a:r>
              <a:rPr lang="en-US" sz="2400" b="1" i="1" dirty="0" smtClean="0">
                <a:solidFill>
                  <a:schemeClr val="tx1"/>
                </a:solidFill>
              </a:rPr>
              <a:t>Glossopteris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C-T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12776"/>
            <a:ext cx="9144000" cy="523220"/>
          </a:xfrm>
          <a:prstGeom prst="rect">
            <a:avLst/>
          </a:prstGeom>
          <a:solidFill>
            <a:srgbClr val="808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/>
              <a:t>Раздел </a:t>
            </a:r>
            <a:r>
              <a:rPr lang="en-US" sz="2800" b="1" i="1" dirty="0" err="1" smtClean="0"/>
              <a:t>Semenatae</a:t>
            </a:r>
            <a:r>
              <a:rPr lang="ru-RU" sz="2800" b="1" i="1" dirty="0" smtClean="0"/>
              <a:t> (семенные растения)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988840"/>
            <a:ext cx="9144000" cy="523220"/>
          </a:xfrm>
          <a:prstGeom prst="rect">
            <a:avLst/>
          </a:prstGeom>
          <a:solidFill>
            <a:srgbClr val="FF66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/>
              <a:t>Отдел </a:t>
            </a:r>
            <a:r>
              <a:rPr lang="en-US" sz="2800" b="1" i="1" dirty="0" err="1" smtClean="0"/>
              <a:t>Gymnospermae</a:t>
            </a:r>
            <a:r>
              <a:rPr lang="ru-RU" sz="2800" b="1" i="1" dirty="0" smtClean="0"/>
              <a:t> (голосеменные)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564904"/>
            <a:ext cx="9144000" cy="461665"/>
          </a:xfrm>
          <a:prstGeom prst="rect">
            <a:avLst/>
          </a:prstGeom>
          <a:solidFill>
            <a:srgbClr val="CCCC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/>
              <a:t>Порядок  </a:t>
            </a:r>
            <a:r>
              <a:rPr lang="en-US" sz="2400" b="1" i="1" dirty="0" err="1" smtClean="0"/>
              <a:t>Glossopteridales</a:t>
            </a:r>
            <a:r>
              <a:rPr lang="ru-RU" sz="2400" b="1" i="1" dirty="0" smtClean="0"/>
              <a:t> (</a:t>
            </a:r>
            <a:r>
              <a:rPr lang="ru-RU" sz="2400" b="1" i="1" dirty="0" err="1" smtClean="0"/>
              <a:t>глоссоптериевые</a:t>
            </a:r>
            <a:r>
              <a:rPr lang="ru-RU" sz="2400" b="1" i="1" dirty="0" smtClean="0"/>
              <a:t>)</a:t>
            </a:r>
            <a:endParaRPr lang="ru-RU" sz="2400" dirty="0"/>
          </a:p>
        </p:txBody>
      </p:sp>
      <p:pic>
        <p:nvPicPr>
          <p:cNvPr id="13314" name="Picture 2" descr="D:\ЕГОР\универ\ПАЛЕОНТОЛОГИЯ\Альбом\DSC02783.JPG"/>
          <p:cNvPicPr>
            <a:picLocks noChangeAspect="1" noChangeArrowheads="1"/>
          </p:cNvPicPr>
          <p:nvPr/>
        </p:nvPicPr>
        <p:blipFill>
          <a:blip r:embed="rId3" cstate="print"/>
          <a:srcRect l="12303" r="15379" b="53314"/>
          <a:stretch>
            <a:fillRect/>
          </a:stretch>
        </p:blipFill>
        <p:spPr bwMode="auto">
          <a:xfrm>
            <a:off x="2483768" y="3212976"/>
            <a:ext cx="4461618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721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9144000" cy="1323439"/>
          </a:xfrm>
          <a:prstGeom prst="rect">
            <a:avLst/>
          </a:prstGeom>
          <a:solidFill>
            <a:srgbClr val="FF9933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err="1" smtClean="0"/>
              <a:t>Подцарство</a:t>
            </a:r>
            <a:r>
              <a:rPr lang="ru-RU" sz="4000" b="1" i="1" dirty="0" smtClean="0"/>
              <a:t> </a:t>
            </a:r>
            <a:r>
              <a:rPr lang="en-US" sz="4000" b="1" i="1" dirty="0" err="1" smtClean="0"/>
              <a:t>Telomophyta</a:t>
            </a:r>
            <a:r>
              <a:rPr lang="ru-RU" sz="4000" b="1" i="1" dirty="0" smtClean="0"/>
              <a:t> </a:t>
            </a:r>
            <a:endParaRPr lang="en-US" sz="4000" b="1" i="1" dirty="0" smtClean="0"/>
          </a:p>
          <a:p>
            <a:pPr algn="ctr"/>
            <a:r>
              <a:rPr lang="ru-RU" sz="4000" b="1" i="1" dirty="0" smtClean="0"/>
              <a:t>(</a:t>
            </a:r>
            <a:r>
              <a:rPr lang="ru-RU" sz="4000" b="1" i="1" dirty="0" smtClean="0"/>
              <a:t>высшие растения)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971600" y="5733256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</a:t>
            </a:r>
            <a:r>
              <a:rPr lang="ru-RU" sz="2400" b="1" i="1" dirty="0" smtClean="0">
                <a:solidFill>
                  <a:schemeClr val="tx1"/>
                </a:solidFill>
              </a:rPr>
              <a:t>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Cordaites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C-T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12776"/>
            <a:ext cx="9144000" cy="523220"/>
          </a:xfrm>
          <a:prstGeom prst="rect">
            <a:avLst/>
          </a:prstGeom>
          <a:solidFill>
            <a:srgbClr val="808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/>
              <a:t>Раздел </a:t>
            </a:r>
            <a:r>
              <a:rPr lang="en-US" sz="2800" b="1" i="1" dirty="0" err="1" smtClean="0"/>
              <a:t>Semenatae</a:t>
            </a:r>
            <a:r>
              <a:rPr lang="ru-RU" sz="2800" b="1" i="1" dirty="0" smtClean="0"/>
              <a:t> (семенные растения)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988840"/>
            <a:ext cx="9144000" cy="523220"/>
          </a:xfrm>
          <a:prstGeom prst="rect">
            <a:avLst/>
          </a:prstGeom>
          <a:solidFill>
            <a:srgbClr val="FF66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/>
              <a:t>Отдел </a:t>
            </a:r>
            <a:r>
              <a:rPr lang="en-US" sz="2800" b="1" i="1" dirty="0" err="1" smtClean="0"/>
              <a:t>Gymnospermae</a:t>
            </a:r>
            <a:r>
              <a:rPr lang="ru-RU" sz="2800" b="1" i="1" dirty="0" smtClean="0"/>
              <a:t> (голосеменные)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564904"/>
            <a:ext cx="9144000" cy="461665"/>
          </a:xfrm>
          <a:prstGeom prst="rect">
            <a:avLst/>
          </a:prstGeom>
          <a:solidFill>
            <a:srgbClr val="CCCC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/>
              <a:t>Порядок  </a:t>
            </a:r>
            <a:r>
              <a:rPr lang="en-US" sz="2400" b="1" i="1" dirty="0" err="1" smtClean="0"/>
              <a:t>Cordaitales</a:t>
            </a:r>
            <a:r>
              <a:rPr lang="ru-RU" sz="2400" b="1" i="1" dirty="0" smtClean="0"/>
              <a:t> (</a:t>
            </a:r>
            <a:r>
              <a:rPr lang="ru-RU" sz="2400" b="1" i="1" dirty="0" err="1" smtClean="0"/>
              <a:t>кордаитовые</a:t>
            </a:r>
            <a:r>
              <a:rPr lang="ru-RU" sz="2400" b="1" i="1" dirty="0" smtClean="0"/>
              <a:t>)</a:t>
            </a:r>
            <a:endParaRPr lang="ru-RU" sz="2400" dirty="0"/>
          </a:p>
        </p:txBody>
      </p:sp>
      <p:pic>
        <p:nvPicPr>
          <p:cNvPr id="12290" name="Picture 2" descr="D:\ЕГОР\универ\ПАЛЕОНТОЛОГИЯ\Альбом\DSC02782.JPG"/>
          <p:cNvPicPr>
            <a:picLocks noChangeAspect="1" noChangeArrowheads="1"/>
          </p:cNvPicPr>
          <p:nvPr/>
        </p:nvPicPr>
        <p:blipFill>
          <a:blip r:embed="rId3" cstate="print"/>
          <a:srcRect l="12303" r="15379" b="46506"/>
          <a:stretch>
            <a:fillRect/>
          </a:stretch>
        </p:blipFill>
        <p:spPr bwMode="auto">
          <a:xfrm>
            <a:off x="971600" y="3212976"/>
            <a:ext cx="4153270" cy="2304256"/>
          </a:xfrm>
          <a:prstGeom prst="rect">
            <a:avLst/>
          </a:prstGeom>
          <a:noFill/>
        </p:spPr>
      </p:pic>
      <p:pic>
        <p:nvPicPr>
          <p:cNvPr id="63490" name="Picture 2" descr="G:\палео\jrb_LVpEraI.jpg"/>
          <p:cNvPicPr>
            <a:picLocks noChangeAspect="1" noChangeArrowheads="1"/>
          </p:cNvPicPr>
          <p:nvPr/>
        </p:nvPicPr>
        <p:blipFill>
          <a:blip r:embed="rId4" cstate="print"/>
          <a:srcRect t="13141" r="57824" b="25343"/>
          <a:stretch>
            <a:fillRect/>
          </a:stretch>
        </p:blipFill>
        <p:spPr bwMode="auto">
          <a:xfrm>
            <a:off x="5868144" y="3242931"/>
            <a:ext cx="1606803" cy="31385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456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8A4D2E-38CA-4A34-9319-037D4992AFCB}"/>
</file>

<file path=customXml/itemProps2.xml><?xml version="1.0" encoding="utf-8"?>
<ds:datastoreItem xmlns:ds="http://schemas.openxmlformats.org/officeDocument/2006/customXml" ds:itemID="{C6D5DA88-F1FE-4020-A132-59E906413974}"/>
</file>

<file path=customXml/itemProps3.xml><?xml version="1.0" encoding="utf-8"?>
<ds:datastoreItem xmlns:ds="http://schemas.openxmlformats.org/officeDocument/2006/customXml" ds:itemID="{F2BD17A4-F51E-4F2D-A0D5-07CC6437A7D5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468</Words>
  <Application>Microsoft Office PowerPoint</Application>
  <PresentationFormat>Экран (4:3)</PresentationFormat>
  <Paragraphs>141</Paragraphs>
  <Slides>15</Slides>
  <Notes>14</Notes>
  <HiddenSlides>1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Воздушный поток</vt:lpstr>
      <vt:lpstr>1_Воздушный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Таня</cp:lastModifiedBy>
  <cp:revision>9</cp:revision>
  <dcterms:created xsi:type="dcterms:W3CDTF">2016-03-15T08:01:35Z</dcterms:created>
  <dcterms:modified xsi:type="dcterms:W3CDTF">2016-03-21T18:47:20Z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